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</p:sldIdLst>
  <p:sldSz cx="12193588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08" autoAdjust="0"/>
  </p:normalViewPr>
  <p:slideViewPr>
    <p:cSldViewPr>
      <p:cViewPr>
        <p:scale>
          <a:sx n="80" d="100"/>
          <a:sy n="80" d="100"/>
        </p:scale>
        <p:origin x="-754" y="-12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459936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astravert.onrender.com/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github.com/Astravert/Composites_VK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71582" y="0"/>
            <a:ext cx="3522006" cy="811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994" y="533400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Ющенко Борис Евгеньевич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8077994" y="0"/>
            <a:ext cx="4115594" cy="68580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lvl="0" indent="-324900" algn="ctr">
              <a:defRPr/>
            </a:pPr>
            <a:endParaRPr lang="de-DE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ctr">
              <a:defRPr/>
            </a:pPr>
            <a:endParaRPr lang="de-DE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ctr">
              <a:defRPr/>
            </a:pP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Написание </a:t>
            </a: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нейронной </a:t>
            </a: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сети</a:t>
            </a:r>
          </a:p>
          <a:p>
            <a:pPr lvl="0" indent="-324900" algn="ctr">
              <a:defRPr/>
            </a:pPr>
            <a:endParaRPr lang="ru-RU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Было обучено 6 моделей</a:t>
            </a:r>
          </a:p>
          <a:p>
            <a:pPr lvl="0" indent="-324900" algn="just">
              <a:defRPr/>
            </a:pPr>
            <a:endParaRPr lang="ru-RU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Лучшей моделью стал вариант № 3 со следующими параметрами: 4 слоя - один входной, два скрытых по 32 и 16 </a:t>
            </a:r>
            <a:r>
              <a:rPr lang="ru-RU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нейронов</a:t>
            </a:r>
            <a:r>
              <a:rPr lang="ru-RU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 методом </a:t>
            </a: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активации </a:t>
            </a: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relu</a:t>
            </a: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», один </a:t>
            </a:r>
            <a:r>
              <a:rPr lang="ru-RU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вы-ходной</a:t>
            </a: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 методом активации «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оптимайзер</a:t>
            </a: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de-DE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adam</a:t>
            </a:r>
            <a:r>
              <a:rPr lang="de-DE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“.</a:t>
            </a:r>
            <a:endParaRPr lang="ru-RU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56616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2194" y="0"/>
            <a:ext cx="448056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371600"/>
            <a:ext cx="347472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4594" y="1371600"/>
            <a:ext cx="384048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743200"/>
            <a:ext cx="359165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794" y="2743200"/>
            <a:ext cx="3657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114800"/>
            <a:ext cx="3749040" cy="146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794" y="4114800"/>
            <a:ext cx="3727254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19994" y="5486400"/>
            <a:ext cx="543979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8077994" y="0"/>
            <a:ext cx="4115594" cy="68580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lvl="0" indent="-324900" algn="just">
              <a:defRPr/>
            </a:pP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Разработка приложения</a:t>
            </a:r>
          </a:p>
          <a:p>
            <a:pPr lvl="0" indent="-324900" algn="just">
              <a:defRPr/>
            </a:pPr>
            <a:endParaRPr lang="ru-RU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Был использован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фреймворк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Flask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Рассчет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производится по  всем трем целевым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парметрам</a:t>
            </a:r>
            <a:endParaRPr lang="de-DE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endParaRPr lang="de-DE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 случае указания чисел, выходящих за необходимые диапазоны значений или при вводе иных символов выводится ошибка с указанием строк, где указаны неверные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значения</a:t>
            </a:r>
          </a:p>
          <a:p>
            <a:pPr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редусмотрена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кнопка "Вернуться на главную страницу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 </a:t>
            </a:r>
          </a:p>
          <a:p>
            <a:pPr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Приложение было размещено на сайте: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https://astravert.onrender.com/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ctr">
              <a:defRPr/>
            </a:pP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Создание </a:t>
            </a:r>
            <a:r>
              <a:rPr lang="ru-RU" sz="24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репозитория</a:t>
            </a:r>
            <a:endParaRPr lang="ru-RU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ctr">
              <a:lnSpc>
                <a:spcPct val="50000"/>
              </a:lnSpc>
              <a:defRPr/>
            </a:pPr>
            <a:endParaRPr lang="ru-RU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репозиторий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создан на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https://github.com/Astravert/Composites_VKR</a:t>
            </a:r>
            <a:endParaRPr lang="ru-RU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de-DE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de-DE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de-DE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de-DE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794" y="0"/>
            <a:ext cx="2743200" cy="291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Рисунок 4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04800"/>
            <a:ext cx="530352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276600"/>
            <a:ext cx="530352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794" y="3505199"/>
            <a:ext cx="2699412" cy="28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4294967295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 dirty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534194" y="609600"/>
            <a:ext cx="11049000" cy="54864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981994" y="1073447"/>
            <a:ext cx="7772400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Заключение</a:t>
            </a:r>
          </a:p>
          <a:p>
            <a:pPr marL="0" marR="0" lvl="0" indent="457200" algn="ctr" defTabSz="914400" rtl="0" eaLnBrk="1" fontAlgn="base" latinLnBrk="0" hangingPunct="1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Несмотря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 то, что распределение данных в получившемся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датасете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демонстрирует близкое к нормальному, какой-либо существенной корреляции между признаками посредством стандартных методов найти не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удалось</a:t>
            </a:r>
          </a:p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бученные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модели,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полученные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 исследовании, к сожалению, не продемонстрировали высокой эффективности в предсказании свойств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композитов</a:t>
            </a:r>
          </a:p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Вероятно, при предоставлении дополнительных вводных данных, проведении консультаций с профильными экспертами удалось бы выйти на более эффективные  предсказательные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модели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686594" y="838200"/>
            <a:ext cx="10896600" cy="52578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40000"/>
              </a:lnSpc>
            </a:pPr>
            <a:endParaRPr lang="ru-RU" sz="8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8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</a:t>
            </a:r>
            <a:endParaRPr lang="ru-RU" sz="8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8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</a:p>
          <a:p>
            <a:pPr algn="ctr"/>
            <a:r>
              <a:rPr lang="ru-RU" sz="8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8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нимание !</a:t>
            </a:r>
            <a:endParaRPr lang="ru-RU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71582" y="0"/>
            <a:ext cx="3522006" cy="8113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534194" y="609600"/>
            <a:ext cx="11049000" cy="54864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xmlns="" id="{7FCFAF51-5302-461E-8D95-9F8CDA1ACBFF}"/>
              </a:ext>
            </a:extLst>
          </p:cNvPr>
          <p:cNvSpPr txBox="1">
            <a:spLocks/>
          </p:cNvSpPr>
          <p:nvPr/>
        </p:nvSpPr>
        <p:spPr>
          <a:xfrm>
            <a:off x="847267" y="2259225"/>
            <a:ext cx="7452642" cy="41828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-324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xmlns="" id="{7FCFAF51-5302-461E-8D95-9F8CDA1ACBFF}"/>
              </a:ext>
            </a:extLst>
          </p:cNvPr>
          <p:cNvSpPr txBox="1">
            <a:spLocks/>
          </p:cNvSpPr>
          <p:nvPr/>
        </p:nvSpPr>
        <p:spPr>
          <a:xfrm>
            <a:off x="1981994" y="1295400"/>
            <a:ext cx="9144000" cy="3657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>
            <a:noAutofit/>
          </a:bodyPr>
          <a:lstStyle/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Аналитическая часть:</a:t>
            </a:r>
            <a:endParaRPr kumimoji="0" lang="en-US" sz="2600" b="1" i="0" u="none" strike="noStrike" kern="1200" cap="none" spc="0" normalizeH="0" baseline="30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600" b="1" i="0" u="none" strike="noStrike" kern="1200" cap="none" spc="0" normalizeH="0" baseline="30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Постановка задачи</a:t>
            </a: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600" b="1" baseline="30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Подбор методов обучения</a:t>
            </a: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ru-RU" sz="2600" b="1" i="0" u="none" strike="noStrike" kern="1200" cap="none" spc="0" normalizeH="0" baseline="30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ru-RU" sz="2600" b="1" i="0" u="none" strike="noStrike" kern="1200" cap="none" spc="0" normalizeH="0" baseline="30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Практическая часть:</a:t>
            </a:r>
            <a:endParaRPr kumimoji="0" lang="en-US" sz="2600" b="1" i="0" u="none" strike="noStrike" kern="1200" cap="none" spc="0" normalizeH="0" baseline="30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600" b="1" baseline="30000" noProof="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Разведочный анализ, предобработка данных</a:t>
            </a: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ru-RU" sz="2600" b="1" baseline="30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Разработка, обучение и тестирование моделей</a:t>
            </a: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ru-RU" sz="2600" b="1" baseline="30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Нейронная сеть для рекомендации соотношения</a:t>
            </a:r>
            <a:r>
              <a:rPr kumimoji="0" lang="ru-RU" sz="2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ru-RU" sz="2600" b="1" i="0" u="none" strike="noStrike" kern="1200" cap="none" spc="0" normalizeH="0" baseline="30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ма</a:t>
            </a:r>
            <a:r>
              <a:rPr lang="ru-RU" sz="2600" b="1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</a:t>
            </a:r>
            <a:r>
              <a:rPr kumimoji="0" lang="ru-RU" sz="2600" b="1" i="0" u="none" strike="noStrike" kern="1200" cap="none" spc="0" normalizeH="0" baseline="30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рица-наполнитель</a:t>
            </a:r>
            <a:endParaRPr lang="ru-RU" sz="2600" b="1" baseline="30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ru-RU" sz="2600" b="1" i="0" u="none" strike="noStrike" kern="1200" cap="none" spc="0" normalizeH="0" baseline="30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ru-RU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Разработка приложения  на </a:t>
            </a:r>
            <a:r>
              <a:rPr kumimoji="0" lang="ru-RU" sz="2600" b="1" i="0" u="none" strike="noStrike" kern="1200" cap="none" spc="0" normalizeH="0" baseline="30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фреймфорке</a:t>
            </a:r>
            <a:r>
              <a:rPr kumimoji="0" lang="ru-RU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6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Flask</a:t>
            </a:r>
            <a:endParaRPr kumimoji="0" lang="ru-RU" sz="26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Заголовок 5"/>
          <p:cNvSpPr txBox="1">
            <a:spLocks/>
          </p:cNvSpPr>
          <p:nvPr/>
        </p:nvSpPr>
        <p:spPr>
          <a:xfrm>
            <a:off x="1219994" y="609600"/>
            <a:ext cx="10363200" cy="544945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Этапы работы</a:t>
            </a:r>
            <a:endParaRPr lang="ru-RU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12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686594" y="609600"/>
            <a:ext cx="4953000" cy="54864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xmlns="" id="{7FCFAF51-5302-461E-8D95-9F8CDA1ACBFF}"/>
              </a:ext>
            </a:extLst>
          </p:cNvPr>
          <p:cNvSpPr txBox="1">
            <a:spLocks/>
          </p:cNvSpPr>
          <p:nvPr/>
        </p:nvSpPr>
        <p:spPr>
          <a:xfrm>
            <a:off x="762794" y="914400"/>
            <a:ext cx="4800600" cy="4724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-324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Задачи исследования: </a:t>
            </a:r>
          </a:p>
          <a:p>
            <a:pPr marL="0" marR="0" lvl="0" indent="-324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ctr"/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разработка моделей прогнозирования</a:t>
            </a:r>
          </a:p>
          <a:p>
            <a:pPr indent="-324900" algn="ctr"/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indent="-324900" algn="just"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модуля упругости при растяжении </a:t>
            </a:r>
          </a:p>
          <a:p>
            <a:pPr indent="-324900" algn="just"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прочности при растяжении  </a:t>
            </a:r>
          </a:p>
          <a:p>
            <a:pPr indent="-324900" algn="just"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соотношения матрица-наполнитель. </a:t>
            </a:r>
          </a:p>
          <a:p>
            <a:pPr marL="0" marR="0" lvl="0" indent="-324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-324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Задача регрессии в машинном обучении – предсказание одного параметра (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Y)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по известному параметру Х, где Х – набор параметров, характеризующих наблюде-ние.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6401594" y="609600"/>
            <a:ext cx="4953000" cy="54864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24900" algn="ctr">
              <a:defRPr/>
            </a:pPr>
            <a:endParaRPr lang="ru-RU" sz="2800" baseline="30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6401594" y="762000"/>
            <a:ext cx="49530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0725" algn="l"/>
              </a:tabLst>
            </a:pP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етоды машинного обучения:</a:t>
            </a: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endParaRPr lang="ru-RU" sz="1400" dirty="0" smtClean="0">
              <a:solidFill>
                <a:schemeClr val="bg1"/>
              </a:solidFill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Линейная регрессия (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Linear Regression)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Метод ближайших соседей (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KNeighborsRegressor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)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Гребневая регрессия (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Ridge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)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Стохастический градиентный спуск (SGD)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Градиентный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бустинг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 (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Gradient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Boosting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)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Метод опорных векторов для регрессии (S</a:t>
            </a: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VR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)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«Случайный лес» (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Random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Forest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)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XGBRegressor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Дерево принятия решений (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Decision Tree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Regressor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)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720725" algn="l"/>
              </a:tabLst>
            </a:pP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Плюс 15"/>
          <p:cNvSpPr/>
          <p:nvPr/>
        </p:nvSpPr>
        <p:spPr>
          <a:xfrm>
            <a:off x="8611394" y="4724400"/>
            <a:ext cx="609600" cy="609600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xmlns="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6325394" y="4953000"/>
            <a:ext cx="50292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</a:t>
            </a:r>
            <a:endParaRPr lang="ru-RU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4294967295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 dirty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8077994" y="0"/>
            <a:ext cx="4115594" cy="68580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Объединение </a:t>
            </a:r>
            <a:r>
              <a:rPr lang="ru-RU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датасета</a:t>
            </a:r>
            <a:r>
              <a:rPr lang="ru-RU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ct val="50000"/>
              </a:lnSpc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 входе дано 2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датасета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50000"/>
              </a:lnSpc>
              <a:buFont typeface="Wingdings" pitchFamily="2" charset="2"/>
              <a:buChar char="ü"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Объединение выполнено по индексу, тип объединения – INNER </a:t>
            </a:r>
          </a:p>
          <a:p>
            <a:pPr>
              <a:lnSpc>
                <a:spcPct val="50000"/>
              </a:lnSpc>
              <a:buFont typeface="Wingdings" pitchFamily="2" charset="2"/>
              <a:buChar char="ü"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Удалено 17 строк</a:t>
            </a:r>
          </a:p>
          <a:p>
            <a:pPr>
              <a:lnSpc>
                <a:spcPct val="50000"/>
              </a:lnSpc>
              <a:buFont typeface="Wingdings" pitchFamily="2" charset="2"/>
              <a:buChar char="ü"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Объединенный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датасет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получил 1023 строки, 13 столбцов</a:t>
            </a:r>
          </a:p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Разведочный анализ</a:t>
            </a:r>
          </a:p>
          <a:p>
            <a:pPr algn="ctr">
              <a:lnSpc>
                <a:spcPct val="50000"/>
              </a:lnSpc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практически все столбцы имеют тип данных "float64", кроме столбца "Угол нашивки" - "int64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 </a:t>
            </a:r>
          </a:p>
          <a:p>
            <a:pPr algn="just">
              <a:buFont typeface="Wingdings" pitchFamily="2" charset="2"/>
              <a:buChar char="Ø"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пропущенных значений и дубликатов нет, чистка не требуется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baseline="30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194" y="76200"/>
            <a:ext cx="5257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487194" y="304800"/>
            <a:ext cx="2501012" cy="101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9394" y="1524001"/>
            <a:ext cx="449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1394" y="1600200"/>
            <a:ext cx="3235779" cy="228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9394" y="4038600"/>
            <a:ext cx="5257800" cy="252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63395" y="3962400"/>
            <a:ext cx="2438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8077994" y="0"/>
            <a:ext cx="4115594" cy="68580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§"/>
              <a:defRPr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Построены гистограммы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распре-деления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точек, вероятностные графики и диаграммы размаха так называемые «ящики с усами» </a:t>
            </a:r>
          </a:p>
          <a:p>
            <a:pPr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§"/>
              <a:defRPr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аспределение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подавляющего большинства параметров является нормальным или близким к нему (кроме параметра «Угол нашивки», принимающего лишь 2 значения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§"/>
              <a:defRPr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Диаграммы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«Ящик с усами» показали, что у всех признаков имеются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выбросы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r>
              <a:rPr lang="ru-RU" sz="20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indent="-324900" algn="just">
              <a:defRPr/>
            </a:pPr>
            <a:endParaRPr lang="ru-RU" sz="2000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i="1" baseline="30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000" baseline="30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194" y="2286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194" y="12954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4194" y="34290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0394" y="2286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94" y="23622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20394" y="12954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0394" y="23622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0394" y="34290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4194" y="44958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20394" y="44958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4194" y="55626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20394" y="5562600"/>
            <a:ext cx="32004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4294967295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 dirty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8077994" y="0"/>
            <a:ext cx="4115594" cy="68580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представленным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рисункам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попарного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сравнения признаков также выявлено наличие выбросов</a:t>
            </a:r>
          </a:p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орреляционная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матрица каких-либо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четких зависимостей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зависимости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между параметрами не выявила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6194" y="76200"/>
            <a:ext cx="566928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6194" y="1600200"/>
            <a:ext cx="566928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7594" y="3200400"/>
            <a:ext cx="612648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8077994" y="0"/>
            <a:ext cx="4115594" cy="68580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lvl="0" indent="-324900" algn="just">
              <a:defRPr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000" baseline="30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8154194" y="-1271177"/>
            <a:ext cx="4039394" cy="572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pPr marL="0"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rPr>
              <a:t>Предобработка данных</a:t>
            </a: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pPr marL="0"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rPr>
              <a:t>Для подсчета выбросов используем методы трех сигм и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rPr>
              <a:t>межквартильного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rPr>
              <a:t> интервала </a:t>
            </a:r>
          </a:p>
          <a:p>
            <a:pPr marL="0"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rPr>
              <a:t>В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изуализируем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попарное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Arial" pitchFamily="34" charset="0"/>
                <a:cs typeface="Times New Roman" pitchFamily="18" charset="0"/>
              </a:rPr>
              <a:t> сравнение методов (красными точками показаны выбросы, найденные этими методами).</a:t>
            </a: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Количество выбросов по методу трех сигм: 24</a:t>
            </a: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Количество выбросов по методу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межквартильного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интервала: 93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Рисунок 1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194" y="0"/>
            <a:ext cx="338328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5594" y="0"/>
            <a:ext cx="338328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194" y="1676400"/>
            <a:ext cx="3383280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5594" y="1676400"/>
            <a:ext cx="338328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3194" y="3429000"/>
            <a:ext cx="338328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15594" y="3352800"/>
            <a:ext cx="338328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62994" y="5105400"/>
            <a:ext cx="3573219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4294967295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 dirty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8077994" y="0"/>
            <a:ext cx="4115594" cy="68580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После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удаления выбросов проведены статистические тесты Пирсона и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Шапиро-Уилка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на нормальность распределения данных для каждого столбца </a:t>
            </a: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Как видим, в двух столбцах «Поверхностная плотность» и «Угол нашивки» распределение вообще не соответствует нормальному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Далее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был построен график распределения плотности ядра, для оценки необходимости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нормализации</a:t>
            </a:r>
          </a:p>
          <a:p>
            <a:pPr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Данные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находятся в разных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диапазонах, необходима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нормализация данных</a:t>
            </a:r>
          </a:p>
          <a:p>
            <a:pPr lvl="0" indent="-324900" algn="just">
              <a:buFont typeface="Wingdings" pitchFamily="2" charset="2"/>
              <a:buChar char="ü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Использовался «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масштабатор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MinMaxScaler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для приведения в диапазон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от 0 до 1. </a:t>
            </a:r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994" y="228600"/>
            <a:ext cx="6477000" cy="359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594" y="4038600"/>
            <a:ext cx="7620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0BD2D19-ACED-4D05-B3DF-F27B971E47F2}"/>
              </a:ext>
            </a:extLst>
          </p:cNvPr>
          <p:cNvSpPr/>
          <p:nvPr/>
        </p:nvSpPr>
        <p:spPr>
          <a:xfrm>
            <a:off x="8077994" y="0"/>
            <a:ext cx="4115594" cy="6858000"/>
          </a:xfrm>
          <a:prstGeom prst="rect">
            <a:avLst/>
          </a:prstGeom>
          <a:solidFill>
            <a:srgbClr val="7030A0">
              <a:alpha val="85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lvl="0" indent="-324900" algn="ctr">
              <a:defRPr/>
            </a:pP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Обучение моделей</a:t>
            </a:r>
          </a:p>
          <a:p>
            <a:pPr lvl="0" indent="-324900" algn="ctr">
              <a:lnSpc>
                <a:spcPct val="30000"/>
              </a:lnSpc>
              <a:defRPr/>
            </a:pPr>
            <a:endParaRPr lang="ru-RU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Ø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Было использовано 9 методов обучения для каждого целевого параметра</a:t>
            </a:r>
            <a:endParaRPr lang="de-DE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ctr">
              <a:lnSpc>
                <a:spcPct val="50000"/>
              </a:lnSpc>
              <a:defRPr/>
            </a:pPr>
            <a:endParaRPr lang="ru-RU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Ø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Для подбора оптимальных параметров использовался метод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кросс-валидации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Grid</a:t>
            </a:r>
            <a:r>
              <a:rPr lang="de-DE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Search</a:t>
            </a:r>
            <a:r>
              <a:rPr lang="de-DE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CV</a:t>
            </a:r>
          </a:p>
          <a:p>
            <a:pPr lvl="0" indent="-324900" algn="just">
              <a:lnSpc>
                <a:spcPct val="50000"/>
              </a:lnSpc>
              <a:buFont typeface="Wingdings" pitchFamily="2" charset="2"/>
              <a:buChar char="Ø"/>
              <a:defRPr/>
            </a:pPr>
            <a:endParaRPr lang="de-DE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Ø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Использованные метрики  качества обучения:</a:t>
            </a:r>
          </a:p>
          <a:p>
            <a:pPr lvl="0" indent="-324900" algn="just">
              <a:lnSpc>
                <a:spcPct val="50000"/>
              </a:lnSpc>
              <a:buFont typeface="Wingdings" pitchFamily="2" charset="2"/>
              <a:buChar char="Ø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v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Средняя абсолютная ошибка (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Mean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Absolute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Error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МАЕ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indent="-324900" algn="just">
              <a:lnSpc>
                <a:spcPct val="50000"/>
              </a:lnSpc>
              <a:buFont typeface="Wingdings" pitchFamily="2" charset="2"/>
              <a:buChar char="Ø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v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Среднеквадратичная ошибка MSE (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Mean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Squared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Error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MSE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indent="-324900" algn="just">
              <a:lnSpc>
                <a:spcPct val="50000"/>
              </a:lnSpc>
              <a:buFont typeface="Wingdings" pitchFamily="2" charset="2"/>
              <a:buChar char="Ø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v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Коэффициент детерминации (</a:t>
            </a:r>
            <a:r>
              <a:rPr lang="de-DE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indent="-324900" algn="just">
              <a:lnSpc>
                <a:spcPct val="50000"/>
              </a:lnSpc>
              <a:buFont typeface="Wingdings" pitchFamily="2" charset="2"/>
              <a:buChar char="v"/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ctr">
              <a:defRPr/>
            </a:pP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Лучшие модели</a:t>
            </a:r>
          </a:p>
          <a:p>
            <a:pPr lvl="0" indent="-324900" algn="ctr">
              <a:lnSpc>
                <a:spcPct val="50000"/>
              </a:lnSpc>
              <a:defRPr/>
            </a:pPr>
            <a:endParaRPr lang="ru-RU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Метод опорных векторов (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SVR)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для «Модуля упругости при растяжении»</a:t>
            </a:r>
          </a:p>
          <a:p>
            <a:pPr lvl="0" indent="-324900" algn="just">
              <a:lnSpc>
                <a:spcPct val="50000"/>
              </a:lnSpc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indent="-324900" algn="just">
              <a:buFont typeface="Wingdings" pitchFamily="2" charset="2"/>
              <a:buChar char="ü"/>
              <a:defRPr/>
            </a:pP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Градиентный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бустинг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для «Прочности при растяжении»</a:t>
            </a:r>
          </a:p>
          <a:p>
            <a:pPr lvl="0" indent="-324900" algn="just">
              <a:defRPr/>
            </a:pPr>
            <a:endParaRPr lang="ru-RU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-324900" algn="just">
              <a:defRPr/>
            </a:pPr>
            <a:endParaRPr lang="ru-RU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6394" y="609600"/>
            <a:ext cx="5086300" cy="2403231"/>
          </a:xfrm>
          <a:prstGeom prst="rect">
            <a:avLst/>
          </a:prstGeom>
          <a:noFill/>
        </p:spPr>
      </p:pic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6394" y="3962400"/>
            <a:ext cx="5098073" cy="2312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447800"/>
            <a:ext cx="283464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657600"/>
            <a:ext cx="283464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79">
  <a:themeElements>
    <a:clrScheme name="Theme7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669</Words>
  <Application>Microsoft Office PowerPoint</Application>
  <PresentationFormat>Произвольный</PresentationFormat>
  <Paragraphs>187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Theme79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Slidesdocs.com</dc:creator>
  <cp:lastModifiedBy>Борис Ющенко</cp:lastModifiedBy>
  <cp:revision>31</cp:revision>
  <dcterms:created xsi:type="dcterms:W3CDTF">2023-06-01T01:31:28Z</dcterms:created>
  <dcterms:modified xsi:type="dcterms:W3CDTF">2024-02-02T21:20:53Z</dcterms:modified>
</cp:coreProperties>
</file>